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60" r:id="rId3"/>
    <p:sldId id="1061" r:id="rId4"/>
    <p:sldId id="1062" r:id="rId5"/>
    <p:sldId id="1017" r:id="rId6"/>
    <p:sldId id="1018" r:id="rId7"/>
    <p:sldId id="1019" r:id="rId8"/>
    <p:sldId id="1020" r:id="rId9"/>
    <p:sldId id="1021" r:id="rId10"/>
    <p:sldId id="1022" r:id="rId11"/>
    <p:sldId id="1023" r:id="rId12"/>
    <p:sldId id="1024" r:id="rId13"/>
    <p:sldId id="1025" r:id="rId14"/>
    <p:sldId id="1026" r:id="rId15"/>
    <p:sldId id="1027" r:id="rId16"/>
    <p:sldId id="1028" r:id="rId17"/>
    <p:sldId id="1059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62812B"/>
    <a:srgbClr val="FF0000"/>
    <a:srgbClr val="8DC369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  科学与文化论著研习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</a:t>
            </a:r>
            <a:r>
              <a:rPr lang="zh-CN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社会</a:t>
            </a:r>
            <a:r>
              <a:rPr lang="zh-CN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历史的决定性基础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A4F5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信息类文本阅读之筛选并整合文中的信息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高考戳考点.EPS" descr="id:2147488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220" y="736141"/>
            <a:ext cx="5036720" cy="515869"/>
          </a:xfrm>
          <a:prstGeom prst="rect">
            <a:avLst/>
          </a:prstGeom>
        </p:spPr>
      </p:pic>
      <p:pic>
        <p:nvPicPr>
          <p:cNvPr id="5" name="分析.EPS" descr="id:21474882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825072"/>
            <a:ext cx="2006438" cy="369546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057447"/>
              </p:ext>
            </p:extLst>
          </p:nvPr>
        </p:nvGraphicFramePr>
        <p:xfrm>
          <a:off x="360854" y="2420888"/>
          <a:ext cx="11485848" cy="3566102"/>
        </p:xfrm>
        <a:graphic>
          <a:graphicData uri="http://schemas.openxmlformats.org/drawingml/2006/table">
            <a:tbl>
              <a:tblPr firstRow="1" firstCol="1" bandRow="1"/>
              <a:tblGrid>
                <a:gridCol w="1485880">
                  <a:extLst>
                    <a:ext uri="{9D8B030D-6E8A-4147-A177-3AD203B41FA5}">
                      <a16:colId xmlns:a16="http://schemas.microsoft.com/office/drawing/2014/main" val="4010211314"/>
                    </a:ext>
                  </a:extLst>
                </a:gridCol>
                <a:gridCol w="9999968">
                  <a:extLst>
                    <a:ext uri="{9D8B030D-6E8A-4147-A177-3AD203B41FA5}">
                      <a16:colId xmlns:a16="http://schemas.microsoft.com/office/drawing/2014/main" val="40011845"/>
                    </a:ext>
                  </a:extLst>
                </a:gridCol>
              </a:tblGrid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学科素养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语言建构与运用　审美鉴赏与创造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0218141"/>
                  </a:ext>
                </a:extLst>
              </a:tr>
              <a:tr h="20572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高考解读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文中的信息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，即阅读材料中的文句及其所表达的内容；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筛选信息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，即根据特定的要求从文章中检索并提炼相关信息；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整合信息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，即根据特定要求，对筛选的有效信息进行归纳、重组。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筛选并整合文中的信息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需要学生按照特定要求从文中筛选出有关信息，或是将一些相关信息进行归纳、整理。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341623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998643"/>
              </p:ext>
            </p:extLst>
          </p:nvPr>
        </p:nvGraphicFramePr>
        <p:xfrm>
          <a:off x="360854" y="1189856"/>
          <a:ext cx="11485848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557888">
                  <a:extLst>
                    <a:ext uri="{9D8B030D-6E8A-4147-A177-3AD203B41FA5}">
                      <a16:colId xmlns:a16="http://schemas.microsoft.com/office/drawing/2014/main" val="4010211314"/>
                    </a:ext>
                  </a:extLst>
                </a:gridCol>
                <a:gridCol w="9927960">
                  <a:extLst>
                    <a:ext uri="{9D8B030D-6E8A-4147-A177-3AD203B41FA5}">
                      <a16:colId xmlns:a16="http://schemas.microsoft.com/office/drawing/2014/main" val="40011845"/>
                    </a:ext>
                  </a:extLst>
                </a:gridCol>
              </a:tblGrid>
              <a:tr h="4601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语言建构与运用　审美鉴赏与创造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0218141"/>
                  </a:ext>
                </a:extLst>
              </a:tr>
              <a:tr h="18441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常见设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思源黑体 CN Light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高考对这一知识点的考查遍及论述类、实用类、信息类文本阅读题。本考点一般包括两个方面：一是能够对照材料辨别题中信息的正误；二是能够筛选出与题目有关的语句，并进行简要的综合陈述。在题型设置上主要有两种题型：选择题和简答题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2014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筛选并整合信息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解题原则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基于对考点的理解，我们在做筛选并整合信息类题目时需要坚持以下几项原则：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文本意识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。充分尊重文本内容，排除自身主观因素的干扰，确保筛选出来的信息忠于原文。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整体意识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。做题前通读全文，厘清文章结构层次、行文脉络，有效筛选重点语段、关键信息。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目标意识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。紧扣题干要求，从原文中筛选要点进行归纳，梳理整合。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2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2007131" cy="36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927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解题步骤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基于选择题的特点，解题时可采用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三步法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第一步：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。在选项中找准需要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的关键信息，再从文本中找出对应的区域。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第二步：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。以文章的内容、情节、主旨为背景，在相应区域中思考选项是否有根据，是否符合事理和文意。选择题中选项常见的错因有曲解文意、张冠李戴、强加因果、无中生有、表述绝对等。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第三步：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。在思辨中进行推断，进而判定选项的正误。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019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简答题无论怎样设问，都要紧扣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筛选与整合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这一考点。答题时，可参照以下步骤组织答案：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圈定范围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：抓住题干要点，明确考点，找准信息筛选的范围。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提取信息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：紧扣题意，提取关键词句。提取方法为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去否定，留肯定；去枝叶，留主干；去实例，留结论；去表象，留本质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整合答案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：首先将提取到的信息分清层次，辨明主次和逻辑关系；其次选择恰当的句式，连缀要点；最后流畅而精练地表达。答案要注意：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条理化。答案要找准角度，分条陈述要点。依据分值答题，一般是三条以上。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规范化。答案要层次分明，用语简明准确。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5.eps" descr="id:21474882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3" y="5795793"/>
            <a:ext cx="2007131" cy="369511"/>
          </a:xfrm>
          <a:prstGeom prst="rect">
            <a:avLst/>
          </a:prstGeom>
        </p:spPr>
      </p:pic>
      <p:pic>
        <p:nvPicPr>
          <p:cNvPr id="4" name="手指.eps" descr="id:21474882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5854500"/>
            <a:ext cx="581025" cy="2520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02653" y="5657381"/>
            <a:ext cx="5941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信息类阅读拓展提优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P4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996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A4F5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恩格斯名言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为了进行斗争，我们必须把我们的一切力量拧成一股绳，并使这些力量集中在同一个攻击点上。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谁肯认真地工作，谁就能做出许多成绩，就能超群出众。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社会一旦有技术上的需要，这种需要就会比十所大学更能把科学推向前进。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2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75939" y="753112"/>
            <a:ext cx="4655115" cy="483820"/>
          </a:xfrm>
          <a:prstGeom prst="rect">
            <a:avLst/>
          </a:prstGeom>
        </p:spPr>
      </p:pic>
      <p:pic>
        <p:nvPicPr>
          <p:cNvPr id="4" name="21XBS8.EPS" descr="id:21474882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58076"/>
            <a:ext cx="2015490" cy="37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500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26979"/>
            <a:ext cx="11485848" cy="3346237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马克思曾指出，经济基础决定社会的上层建筑，并制约着历史的发展。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年代，一些资产阶级理论家歪曲了马克思的观点，把马克思关于经济因素的决定性作用的观点歪曲为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经济决定一切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、经济是制约历史发展的唯一因素，造成当时德国青年极大的思想混乱。他们当中有不少人写信向恩格斯请教，瓦尔特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博尔吉乌斯就是其中一位。针对这个情况，恩格斯给瓦尔特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博尔吉乌斯写了一封回信，澄清了一些重大理论问题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素材运用.EPS" descr="id:21474882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6899" y="930334"/>
            <a:ext cx="2023318" cy="38982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2" y="1522923"/>
            <a:ext cx="864096" cy="461665"/>
            <a:chOff x="342748" y="1248196"/>
            <a:chExt cx="864096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864096" cy="395605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360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85308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信中，恩格斯再次明确了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经济关系决定上层建筑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的观点，论证了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科学则在更大得多的程度上依赖于技术的状况和需要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，阐明了历史发展的偶然性和必然性的关系，以拿破仑等人为例论述了伟大人物在历史上的作用，并谆谆告诫博尔吉乌斯：为了对历史作出正确的理解，一定要重视对经济史的研究；要从马克思主义著作中学习历史唯物主义；看问题要全面，不要细抠字眼，要学会把握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总的联系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300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sz="23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关爱青年</a:t>
            </a:r>
            <a:r>
              <a:rPr lang="en-US" altLang="zh-CN" sz="23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3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看问题要全面</a:t>
            </a:r>
            <a:r>
              <a:rPr lang="en-US" altLang="zh-CN" sz="23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66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9" y="1033417"/>
            <a:ext cx="11593288" cy="3835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07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62558" y="764704"/>
            <a:ext cx="11250287" cy="5903662"/>
            <a:chOff x="614983" y="692696"/>
            <a:chExt cx="11250287" cy="590366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62758" y="692696"/>
              <a:ext cx="9802512" cy="5831654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0750" y="6021288"/>
              <a:ext cx="704850" cy="57507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983" y="2924944"/>
              <a:ext cx="1440160" cy="14401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6017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0550" y="872265"/>
            <a:ext cx="11665296" cy="5509063"/>
            <a:chOff x="118542" y="810444"/>
            <a:chExt cx="11665296" cy="550906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2558" y="836712"/>
              <a:ext cx="11521280" cy="548279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2558" y="836712"/>
              <a:ext cx="1944216" cy="136815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8542" y="810444"/>
              <a:ext cx="1689670" cy="16164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516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51" y="5055600"/>
            <a:ext cx="985635" cy="42919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51" y="4509120"/>
            <a:ext cx="985635" cy="4291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字斟句酌</a:t>
            </a:r>
            <a:r>
              <a:rPr lang="en-US" altLang="zh-CN" b="1" dirty="0">
                <a:solidFill>
                  <a:srgbClr val="03A30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3A304"/>
                </a:solidFill>
                <a:latin typeface="+mn-ea"/>
                <a:cs typeface="Times New Roman" panose="02020603050405020304" pitchFamily="18" charset="0"/>
              </a:rPr>
              <a:t>咬文嚼字</a:t>
            </a:r>
            <a:endParaRPr lang="zh-CN" altLang="zh-CN" sz="1050" dirty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字斟句酌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：对每一字、每一句都仔细推敲，形容说话或写作的态度慎重。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咬文嚼字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：过分地斟酌字句，多用来指死抠字眼儿，也用来指对文字的使用反复推敲，十分讲究。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二者都有斟酌字句的意思。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字斟句酌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强调仔细，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咬文嚼字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强调过分。前者含褒义，用来称赞；后者多含贬义，用以嘲讽。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晒清单.EPS" descr="id:21474882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79795" y="764704"/>
            <a:ext cx="5036720" cy="484818"/>
          </a:xfrm>
          <a:prstGeom prst="rect">
            <a:avLst/>
          </a:prstGeom>
        </p:spPr>
      </p:pic>
      <p:pic>
        <p:nvPicPr>
          <p:cNvPr id="7" name="21XBS1.EPS" descr="id:214748821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1" y="1332876"/>
            <a:ext cx="2015491" cy="371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161" y="1115268"/>
            <a:ext cx="1396565" cy="4291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266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古今中外的著名诗人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于诗歌创作的过程当中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莫不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字斟句酌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反复修改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这体现了他们对诗歌艺术的不懈追求。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学习文件不能只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咬文嚼字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关键是领会文件的精神实质。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3645024"/>
            <a:ext cx="1350845" cy="4291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921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归根到底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归结到根本上。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921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精疲力竭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精神非常疲劳，体力消耗已尽，形容极度疲乏。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E921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多愁善感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形容人感情脆弱，容易发愁或感伤。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E921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奴颜婢膝</a:t>
            </a:r>
            <a:r>
              <a:rPr lang="zh-CN" altLang="zh-CN" b="1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形容卑躬屈膝奉承巴结的样子。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他现在做这些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归根到底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都是为了弥补犯下的过错。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这场篮球赛比下来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每个队员都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精疲力竭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需要好好休息。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每当说起林黛玉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很多人首先就会想到她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多愁善感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的性格。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一个人要凭自己的真才实学干事业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</a:t>
            </a:r>
            <a:r>
              <a:rPr lang="zh-CN" altLang="zh-CN" b="1" u="sng">
                <a:solidFill>
                  <a:srgbClr val="007E30"/>
                </a:solidFill>
                <a:uFill>
                  <a:solidFill>
                    <a:srgbClr val="007E3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奴颜婢膝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地往上爬。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790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世纪后期，资产阶级学者保尔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巴尔特和德国社会民主党内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青年派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各个方面歪曲经济基础和上层建筑的关系，篡改历史唯物主义的基本原理，在当时德国的大学生中引起了极大的思想混乱。不少人写信向恩格斯请教，大学生博尔吉乌斯就是其中之一。恩格斯针对他提出的问题，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1894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日的回信中，以丰富的历史材料和精深的理论分析，论述了经济关系是社会发展的决定性基础，并就伟大人物的出现和唯物史观的产生，进一步阐述了历史发展的经济必然性和偶然性的关系等问题。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2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29385"/>
            <a:ext cx="2015490" cy="38851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60854" y="1375584"/>
            <a:ext cx="1460162" cy="461665"/>
            <a:chOff x="345811" y="1394670"/>
            <a:chExt cx="1460162" cy="461665"/>
          </a:xfrm>
        </p:grpSpPr>
        <p:pic>
          <p:nvPicPr>
            <p:cNvPr id="6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科学与文化论著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所谓论著，就是带有研究性的著作。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科学与文化论著是指自然科学和社会科学论文、著作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，包含两个方面：一是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社会科学论著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，主要由分析推理而得，往往具有抽象性；二是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自然科学论著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，主要通过实验研究而得，往往具有实证性。本单元所选文章属于社会科学论著，在选择性必修下册课本中另设一个自然科学论著的单元，这两部分共同承担课程标准规定的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科学与文化论著研习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任务群的目标任务。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50590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2326</Words>
  <Application>Microsoft Office PowerPoint</Application>
  <PresentationFormat>自定义</PresentationFormat>
  <Paragraphs>60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黑体</vt:lpstr>
      <vt:lpstr>楷体</vt:lpstr>
      <vt:lpstr>思源黑体 CN Light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397</cp:revision>
  <dcterms:created xsi:type="dcterms:W3CDTF">2020-11-06T05:24:00Z</dcterms:created>
  <dcterms:modified xsi:type="dcterms:W3CDTF">2025-06-26T10:06:22Z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97D1C7A2FF37464791FCC68C2E5DC138_12</vt:lpwstr>
  </property>
</Properties>
</file>